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84" r:id="rId10"/>
    <p:sldId id="267" r:id="rId11"/>
    <p:sldId id="268" r:id="rId12"/>
    <p:sldId id="269" r:id="rId13"/>
    <p:sldId id="270" r:id="rId14"/>
    <p:sldId id="282" r:id="rId15"/>
    <p:sldId id="271" r:id="rId16"/>
    <p:sldId id="272" r:id="rId17"/>
    <p:sldId id="273" r:id="rId18"/>
    <p:sldId id="304" r:id="rId19"/>
    <p:sldId id="305" r:id="rId20"/>
    <p:sldId id="306" r:id="rId21"/>
    <p:sldId id="307" r:id="rId22"/>
    <p:sldId id="309" r:id="rId23"/>
    <p:sldId id="308" r:id="rId24"/>
    <p:sldId id="310" r:id="rId25"/>
    <p:sldId id="311" r:id="rId26"/>
    <p:sldId id="312" r:id="rId27"/>
    <p:sldId id="337" r:id="rId28"/>
    <p:sldId id="275" r:id="rId29"/>
    <p:sldId id="279" r:id="rId30"/>
    <p:sldId id="280" r:id="rId31"/>
    <p:sldId id="283" r:id="rId32"/>
    <p:sldId id="299" r:id="rId33"/>
    <p:sldId id="319" r:id="rId34"/>
    <p:sldId id="281" r:id="rId35"/>
    <p:sldId id="314" r:id="rId36"/>
    <p:sldId id="296" r:id="rId37"/>
    <p:sldId id="301" r:id="rId38"/>
    <p:sldId id="303" r:id="rId39"/>
    <p:sldId id="315" r:id="rId40"/>
    <p:sldId id="322" r:id="rId41"/>
    <p:sldId id="323" r:id="rId42"/>
    <p:sldId id="298" r:id="rId43"/>
    <p:sldId id="300" r:id="rId44"/>
    <p:sldId id="286" r:id="rId45"/>
    <p:sldId id="287" r:id="rId46"/>
    <p:sldId id="313" r:id="rId47"/>
    <p:sldId id="327" r:id="rId48"/>
    <p:sldId id="321" r:id="rId49"/>
    <p:sldId id="332" r:id="rId50"/>
    <p:sldId id="331" r:id="rId51"/>
    <p:sldId id="320" r:id="rId52"/>
    <p:sldId id="325" r:id="rId53"/>
    <p:sldId id="324" r:id="rId54"/>
    <p:sldId id="297" r:id="rId55"/>
    <p:sldId id="302" r:id="rId56"/>
    <p:sldId id="316" r:id="rId57"/>
    <p:sldId id="329" r:id="rId58"/>
    <p:sldId id="317" r:id="rId59"/>
    <p:sldId id="318" r:id="rId60"/>
    <p:sldId id="333" r:id="rId61"/>
    <p:sldId id="294" r:id="rId62"/>
    <p:sldId id="334" r:id="rId63"/>
    <p:sldId id="295" r:id="rId64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7C029-F0FF-4EF7-BA8E-A966EFF5A735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5E608-9C3E-4A3E-B9DD-7869F39A8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C7E9B-E8C0-4770-B2C8-0A5981258172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C0E92-6A0C-4508-AAEC-5C5546996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2795C-E8E0-4190-8B77-08250A3B5989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B097-1B81-4448-8C4D-51190F5B2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2A6ED-F988-46AB-9F3F-6B4AE9DA972E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F65AF-F0C6-4435-9EEC-772766143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8419D-78EF-4F88-92DA-D2E81DC5B72C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2C5C3-7CD8-4EAB-80D0-612F3CDC61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6F420-EC83-4D7A-9F3F-3E8A7F522DC4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8F9D5-4C7B-40EB-A1F1-04B3EF6B9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27327-9BFC-4FC3-BBF5-285867EAA59D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AD214-9C34-4006-8746-AE91136B4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D5288-B20F-4351-BB83-4B150F395AE9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D0AAD-412C-4CF9-989A-3FF662DF9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6C198-0345-414A-B2C1-BD57B326F495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7F094-F9B1-487B-A259-81A99F7BA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D2EE3-6997-4EA1-92D8-90AD7998121E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EA0BF-46A1-4B57-AE28-D990EDCE7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9F843-37D1-4EBA-A28F-E115CDA8BCAF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94D18-87E3-41FE-A60F-58B66E058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C40E25-BD48-4721-9279-720CACF78DB5}" type="datetimeFigureOut">
              <a:rPr lang="ru-RU"/>
              <a:pPr>
                <a:defRPr/>
              </a:pPr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A71328-BABD-47EE-AE55-9CBD10764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e.mail.ru/attaches-viewer/?id=13970289720000000894&amp;_av=13970289720000000894;0;1&amp;x-email=mariasha_sa@mail.r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29600" y="6308725"/>
            <a:ext cx="758825" cy="241300"/>
          </a:xfrm>
        </p:spPr>
        <p:txBody>
          <a:bodyPr/>
          <a:lstStyle/>
          <a:p>
            <a:pPr>
              <a:defRPr/>
            </a:pPr>
            <a:fld id="{E84BBA6B-D4F7-44A1-B61C-B101F4766753}" type="slidenum">
              <a:rPr lang="ru-RU">
                <a:solidFill>
                  <a:schemeClr val="accent1">
                    <a:shade val="75000"/>
                  </a:schemeClr>
                </a:solidFill>
                <a:latin typeface="Times New Roman" pitchFamily="18" charset="0"/>
              </a:rPr>
              <a:pPr>
                <a:defRPr/>
              </a:pPr>
              <a:t>1</a:t>
            </a:fld>
            <a:endParaRPr lang="ru-RU" dirty="0">
              <a:solidFill>
                <a:schemeClr val="accent1">
                  <a:shade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rId2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rgbClr val="3333CC"/>
                </a:solidFill>
                <a:latin typeface="Arial"/>
              </a:rPr>
              <a:t>900igr.net</a:t>
            </a:r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  <p:sp>
        <p:nvSpPr>
          <p:cNvPr id="24588" name="Rectangle 1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Андреева Марина Владимировна</a:t>
            </a:r>
          </a:p>
        </p:txBody>
      </p:sp>
      <p:pic>
        <p:nvPicPr>
          <p:cNvPr id="13320" name="Picture 8" descr="IMGL23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1397000"/>
            <a:ext cx="3457575" cy="4840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ph type="title" idx="4294967295"/>
          </p:nvPr>
        </p:nvGraphicFramePr>
        <p:xfrm>
          <a:off x="1782763" y="381000"/>
          <a:ext cx="5502275" cy="1752600"/>
        </p:xfrm>
        <a:graphic>
          <a:graphicData uri="http://schemas.openxmlformats.org/presentationml/2006/ole">
            <p:oleObj spid="_x0000_s2050" name="Clip" r:id="rId3" imgW="2781688" imgH="885949" progId="">
              <p:embed/>
            </p:oleObj>
          </a:graphicData>
        </a:graphic>
      </p:graphicFrame>
      <p:sp>
        <p:nvSpPr>
          <p:cNvPr id="205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77925" y="2409825"/>
            <a:ext cx="7219950" cy="32797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660066"/>
                </a:solidFill>
              </a:rPr>
              <a:t>Единство подходов:</a:t>
            </a:r>
          </a:p>
          <a:p>
            <a:pPr algn="ctr" eaLnBrk="1" hangingPunct="1">
              <a:buFontTx/>
              <a:buNone/>
            </a:pPr>
            <a:endParaRPr lang="ru-RU" smtClean="0">
              <a:solidFill>
                <a:srgbClr val="660066"/>
              </a:solidFill>
            </a:endParaRPr>
          </a:p>
          <a:p>
            <a:pPr eaLnBrk="1" hangingPunct="1"/>
            <a:r>
              <a:rPr lang="ru-RU" smtClean="0">
                <a:solidFill>
                  <a:srgbClr val="660066"/>
                </a:solidFill>
              </a:rPr>
              <a:t>культурологический;</a:t>
            </a:r>
          </a:p>
          <a:p>
            <a:pPr eaLnBrk="1" hangingPunct="1"/>
            <a:r>
              <a:rPr lang="ru-RU" smtClean="0">
                <a:solidFill>
                  <a:srgbClr val="660066"/>
                </a:solidFill>
              </a:rPr>
              <a:t>коммуникативный;</a:t>
            </a:r>
          </a:p>
          <a:p>
            <a:pPr eaLnBrk="1" hangingPunct="1"/>
            <a:r>
              <a:rPr lang="ru-RU" smtClean="0">
                <a:solidFill>
                  <a:srgbClr val="660066"/>
                </a:solidFill>
              </a:rPr>
              <a:t>деятельностный.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cap="all">
                <a:solidFill>
                  <a:srgbClr val="660066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Культурологический подход: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rgbClr val="660066"/>
                </a:solidFill>
              </a:rPr>
              <a:t>создаёт условия для активного, сознательного изучения каждого предмета как компонента культуры;</a:t>
            </a:r>
          </a:p>
          <a:p>
            <a:pPr eaLnBrk="1" hangingPunct="1"/>
            <a:r>
              <a:rPr lang="ru-RU" sz="3600" smtClean="0">
                <a:solidFill>
                  <a:srgbClr val="660066"/>
                </a:solidFill>
              </a:rPr>
              <a:t>обеспечивает формирование духовно-нравственной личности</a:t>
            </a:r>
            <a:r>
              <a:rPr lang="ru-RU" smtClean="0">
                <a:solidFill>
                  <a:srgbClr val="660066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cap="all">
                <a:solidFill>
                  <a:srgbClr val="660066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Коммуникативный подход -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3600" smtClean="0">
                <a:solidFill>
                  <a:srgbClr val="660066"/>
                </a:solidFill>
              </a:rPr>
              <a:t>направлен на формирование коммуникативно-речевых умений учащихся (умение выражать свои мысли и чувства, доказывать, объяснять, принимать общие решения).</a:t>
            </a:r>
          </a:p>
          <a:p>
            <a:pPr eaLnBrk="1" hangingPunct="1">
              <a:buFontTx/>
              <a:buNone/>
            </a:pPr>
            <a:endParaRPr lang="ru-RU" smtClean="0">
              <a:solidFill>
                <a:srgbClr val="66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cap="all">
                <a:solidFill>
                  <a:srgbClr val="660066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Деятельностный подход -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3600" smtClean="0">
                <a:solidFill>
                  <a:srgbClr val="660066"/>
                </a:solidFill>
              </a:rPr>
              <a:t>обуславливает включение учащихся в активную деятельность: практическую, исследовательскую, проектную.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457200"/>
            <a:ext cx="7620000" cy="11191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cap="all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Учебный материал урока делится на инвариантную</a:t>
            </a:r>
            <a:br>
              <a:rPr lang="ru-RU" sz="2000" b="1" cap="all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2000" b="1" cap="all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и вариативную части. </a:t>
            </a:r>
            <a:br>
              <a:rPr lang="ru-RU" sz="2000" b="1" cap="all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sz="2000" b="1" cap="all">
              <a:solidFill>
                <a:schemeClr val="hlink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1676400"/>
            <a:ext cx="7620000" cy="44243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200" b="1" i="1" smtClean="0">
                <a:solidFill>
                  <a:schemeClr val="hlink"/>
                </a:solidFill>
                <a:cs typeface="Times New Roman" pitchFamily="18" charset="0"/>
              </a:rPr>
              <a:t>Инвариантная часть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 соответствует обязательному минимуму содержания и содержит в себе необходимый  учебный материал. Выполнение всех заданий в инвариантной части свидетельствует</a:t>
            </a:r>
            <a:r>
              <a:rPr lang="ru-RU" sz="2200" smtClean="0">
                <a:solidFill>
                  <a:schemeClr val="hlink"/>
                </a:solidFill>
              </a:rPr>
              <a:t> о том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, что </a:t>
            </a:r>
            <a:r>
              <a:rPr lang="ru-RU" sz="2200" smtClean="0">
                <a:solidFill>
                  <a:schemeClr val="hlink"/>
                </a:solidFill>
              </a:rPr>
              <a:t>учеником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 достигнута ближайшая цель – освоен обязательный минимум содержания</a:t>
            </a:r>
            <a:r>
              <a:rPr lang="ru-RU" sz="2200" smtClean="0">
                <a:solidFill>
                  <a:schemeClr val="hlink"/>
                </a:solidFill>
              </a:rPr>
              <a:t>.</a:t>
            </a:r>
            <a:endParaRPr lang="en-US" sz="2200" smtClean="0">
              <a:solidFill>
                <a:schemeClr val="hlink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sz="2200" b="1" i="1" smtClean="0">
                <a:solidFill>
                  <a:schemeClr val="hlink"/>
                </a:solidFill>
                <a:cs typeface="Times New Roman" pitchFamily="18" charset="0"/>
              </a:rPr>
              <a:t>Вариативная часть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 включает дополнительный материал</a:t>
            </a:r>
            <a:r>
              <a:rPr lang="ru-RU" sz="2200" smtClean="0">
                <a:solidFill>
                  <a:schemeClr val="hlink"/>
                </a:solidFill>
              </a:rPr>
              <a:t>. 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 Выполнение</a:t>
            </a:r>
            <a:r>
              <a:rPr lang="ru-RU" sz="2200" smtClean="0">
                <a:cs typeface="Times New Roman" pitchFamily="18" charset="0"/>
              </a:rPr>
              <a:t> 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заданий в вариативной части показывает, что  </a:t>
            </a:r>
            <a:r>
              <a:rPr lang="ru-RU" sz="2200" smtClean="0">
                <a:solidFill>
                  <a:schemeClr val="hlink"/>
                </a:solidFill>
              </a:rPr>
              <a:t>ученик</a:t>
            </a:r>
            <a:r>
              <a:rPr lang="ru-RU" sz="2200" smtClean="0">
                <a:solidFill>
                  <a:schemeClr val="hlink"/>
                </a:solidFill>
                <a:cs typeface="Times New Roman" pitchFamily="18" charset="0"/>
              </a:rPr>
              <a:t> достиг максимального уровня освоения материала</a:t>
            </a:r>
            <a:r>
              <a:rPr lang="ru-RU" sz="2200" smtClean="0">
                <a:solidFill>
                  <a:schemeClr val="hlink"/>
                </a:solidFill>
              </a:rPr>
              <a:t> .</a:t>
            </a:r>
            <a:endParaRPr lang="en-US" sz="2200" smtClean="0">
              <a:solidFill>
                <a:schemeClr val="hlink"/>
              </a:solidFill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en-US" sz="2200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1900" b="1" i="1" smtClean="0">
                <a:solidFill>
                  <a:schemeClr val="hlink"/>
                </a:solidFill>
              </a:rPr>
              <a:t>Разная окраска полей страниц</a:t>
            </a:r>
            <a:r>
              <a:rPr lang="en-US" sz="1900" b="1" i="1" smtClean="0">
                <a:solidFill>
                  <a:schemeClr val="hlink"/>
                </a:solidFill>
              </a:rPr>
              <a:t> </a:t>
            </a:r>
            <a:r>
              <a:rPr lang="ru-RU" sz="1900" b="1" i="1" smtClean="0">
                <a:solidFill>
                  <a:schemeClr val="hlink"/>
                </a:solidFill>
              </a:rPr>
              <a:t>учебника</a:t>
            </a:r>
            <a:endParaRPr lang="en-US" sz="1900" b="1" i="1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1900" b="1" i="1" smtClean="0"/>
              <a:t> </a:t>
            </a:r>
            <a:r>
              <a:rPr lang="ru-RU" sz="1900" b="1" i="1" smtClean="0">
                <a:solidFill>
                  <a:schemeClr val="hlink"/>
                </a:solidFill>
              </a:rPr>
              <a:t>показывает соотношение этих частей для каждого урока.</a:t>
            </a:r>
            <a:endParaRPr lang="en-US" sz="1900" b="1" i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sz="1900" b="1" i="1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4" name="Фотография Photo Editor" r:id="rId3" imgW="9142857" imgH="6857143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25450"/>
            <a:ext cx="7772400" cy="6413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cap="all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Проектная деятельность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90600" y="1600200"/>
            <a:ext cx="7696200" cy="4572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chemeClr val="hlink"/>
                </a:solidFill>
              </a:rPr>
              <a:t>Проектная деятельность</a:t>
            </a:r>
            <a:r>
              <a:rPr lang="ru-RU" sz="2400" smtClean="0">
                <a:solidFill>
                  <a:schemeClr val="hlink"/>
                </a:solidFill>
              </a:rPr>
              <a:t> обеспечивает развитие познавательных навыков, умений: самостоятельно конструировать свои знания, ориентироваться в информационном пространстве, самостоятельно планировать свою деятельность, самостоятельно приобретать новые знания для решения новых познавательных и практических задач; способствует практической реализации познавательной деятельности ребенка и развивает его индивидуальные интересы</a:t>
            </a:r>
            <a:r>
              <a:rPr lang="ru-RU" sz="2400" smtClean="0"/>
              <a:t>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chemeClr val="hlink"/>
                </a:solidFill>
              </a:rPr>
              <a:t>Проекты</a:t>
            </a:r>
            <a:r>
              <a:rPr lang="ru-RU" sz="2400" smtClean="0">
                <a:solidFill>
                  <a:schemeClr val="hlink"/>
                </a:solidFill>
              </a:rPr>
              <a:t> выполняются учащимися на добровольной основе.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>
                <a:latin typeface="Times New Roman" pitchFamily="18" charset="0"/>
                <a:cs typeface="Times New Roman" pitchFamily="18" charset="0"/>
              </a:rPr>
              <a:t> ПРОЕКТ</a:t>
            </a:r>
            <a:br>
              <a:rPr lang="ru-RU" sz="3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smtClean="0">
                <a:latin typeface="Times New Roman" pitchFamily="18" charset="0"/>
                <a:cs typeface="Times New Roman" pitchFamily="18" charset="0"/>
              </a:rPr>
              <a:t> «Мир творчества»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1" name="Picture 6" descr="Фото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557338"/>
            <a:ext cx="824388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4" descr="CAM0456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84313"/>
            <a:ext cx="8713787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« Вычислительные машины»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D:\oldcomp\Documents\рабочая программа 2 в 2015-2016\проекты фото 2 кл\проект Вычислительныке машины\CAM030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35038" y="1628775"/>
            <a:ext cx="6950075" cy="47085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« Вычислительные машины»</a:t>
            </a:r>
            <a:endParaRPr lang="ru-RU" dirty="0"/>
          </a:p>
        </p:txBody>
      </p:sp>
      <p:pic>
        <p:nvPicPr>
          <p:cNvPr id="34818" name="Picture 2" descr="D:\oldcomp\Documents\рабочая программа 2 в 2015-2016\проекты фото 2 кл\проект Вычислительныке машины\CAM030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Сведения об учителе 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данной школе работает с 1993 года. Педагогический стаж-28 лет. Первая квалификационная категория.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Высшее  профессиональное образование . Казанский государственный педагогический университет, квалификация по диплому «учитель русского языка и литературы».Диплом  ВСБ №0647003.Выдан КГПУ      7 марта  2003 г.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Казанское педагогическое училище №2, квалификация по диплому « учитель начальных классов». Диплом МТ №400227 Выдан КПУ №2, 29 июня 1990 г.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« Вычислительные машины»</a:t>
            </a:r>
            <a:endParaRPr lang="ru-RU" dirty="0"/>
          </a:p>
        </p:txBody>
      </p:sp>
      <p:pic>
        <p:nvPicPr>
          <p:cNvPr id="35842" name="Picture 2" descr="D:\oldcomp\Documents\рабочая программа 2 в 2015-2016\проекты фото 2 кл\проект Вычислительныке машины\CAM030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Проект по окружающему миру</a:t>
            </a:r>
          </a:p>
        </p:txBody>
      </p:sp>
      <p:pic>
        <p:nvPicPr>
          <p:cNvPr id="36866" name="Picture 2" descr="D:\oldcomp\Documents\рабочая программа 2 в 2015-2016\проекты фото 2 кл\проект по окр. миру  Радуга\CAM034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по математике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 Свойства площади»</a:t>
            </a:r>
            <a:endParaRPr lang="ru-RU" dirty="0"/>
          </a:p>
        </p:txBody>
      </p:sp>
      <p:pic>
        <p:nvPicPr>
          <p:cNvPr id="37890" name="Picture 2" descr="D:\oldcomp\Documents\рабочая программа 2 в 2015-2016\проекты фото 2 кл\проект свойства площади\CAM0347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по математике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 Свойства площади»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D:\oldcomp\Documents\рабочая программа 2 в 2015-2016\проекты фото 2 кл\проект свойства площади\CAM034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по литературному чтению « Сказки народов мира»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D:\oldcomp\Documents\рабочая программа 2 в 2015-2016\проекты фото 2 кл\проект Сказки народов мира\CAM030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по литературному чтению « Сказки народов мира»</a:t>
            </a:r>
            <a:endParaRPr lang="ru-RU" dirty="0"/>
          </a:p>
        </p:txBody>
      </p:sp>
      <p:pic>
        <p:nvPicPr>
          <p:cNvPr id="40962" name="Picture 2" descr="D:\oldcomp\Documents\рабочая программа 2 в 2015-2016\проекты фото 2 кл\проект Сказки народов мира\CAM030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по английскому языку «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D:\oldcomp\Documents\рабочая программа 2 в 2015-2016\проекты фото 2 кл\CAM033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Проект по технологии : «День птиц»</a:t>
            </a:r>
            <a:endParaRPr lang="ru-RU" dirty="0"/>
          </a:p>
        </p:txBody>
      </p:sp>
      <p:sp>
        <p:nvSpPr>
          <p:cNvPr id="430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3011" name="Рисунок 3" descr="IMG-20180318-WA006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628775"/>
            <a:ext cx="76327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Проект: «Осень , глазами детей»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4035" name="Picture 4" descr="SAM_11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849630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Исследовательская деятельность</a:t>
            </a:r>
          </a:p>
        </p:txBody>
      </p:sp>
      <p:sp>
        <p:nvSpPr>
          <p:cNvPr id="4505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505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Работа с микроскопами</a:t>
            </a:r>
          </a:p>
        </p:txBody>
      </p:sp>
      <p:pic>
        <p:nvPicPr>
          <p:cNvPr id="45060" name="Picture 6" descr="SAM_21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25538"/>
            <a:ext cx="439102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/>
              <a:t>Государственные и отраслевые награды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/>
              <a:t> </a:t>
            </a:r>
            <a:r>
              <a:rPr lang="ru-RU" sz="1600" dirty="0" smtClean="0"/>
              <a:t>  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Почетная грамота МБОУ СОШ№103 победителя школьного конкурса "Учитель года-2013",2013 г.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Почетная грамота МБОУ СОШ№103 за значительные успехи в организации и совершенствовании учебного и воспитательного процессов, за большую работу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воспитании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подрастающего поколения,2013Г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Диплом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победителя" Лучший IT учитель 2014 года",2014г.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Почетная Грамота УО ИК г.Казани«Об итогах конкурса по работе на ИОС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Электронное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Образование за 2013-2014 учебный год» ,2014 г. 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Почетная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грамота Управления образования Исполнительного комитета муниципального образования г. Казани за добросовестный труд, плодотворную работу и достигнутые успехи в деле обучения и воспитания подрастающего поколения., 2014 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Почетная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грамота МБОУ СОШ 103 за 3 место в конкурсе " Лучшее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",декабрь,2016 год.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Почетная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грамота МБОУ "СОШ №103" за высокий уровень профессионального мастерства, большой вклад в развитие умственных способностей учащихся,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активное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участие в методической работе начальной школы, 2015г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Почетная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грамота Министерства Образования и Науки Республики Татарстан за весомый вклад в обучение и воспитание детей и многолетний добросовестный труд. 26 октября 2015 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6083" name="Picture 4" descr="SAM_2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4"/>
          <p:cNvGraphicFramePr>
            <a:graphicFrameLocks noChangeAspect="1"/>
          </p:cNvGraphicFramePr>
          <p:nvPr>
            <p:ph type="title" idx="4294967295"/>
          </p:nvPr>
        </p:nvGraphicFramePr>
        <p:xfrm>
          <a:off x="3324225" y="274638"/>
          <a:ext cx="2495550" cy="1143000"/>
        </p:xfrm>
        <a:graphic>
          <a:graphicData uri="http://schemas.openxmlformats.org/presentationml/2006/ole">
            <p:oleObj spid="_x0000_s4098" name="Clip" r:id="rId3" imgW="2781688" imgH="885949" progId="">
              <p:embed/>
            </p:oleObj>
          </a:graphicData>
        </a:graphic>
      </p:graphicFrame>
      <p:sp>
        <p:nvSpPr>
          <p:cNvPr id="40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77925" y="3019425"/>
            <a:ext cx="7219950" cy="28987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</a:rPr>
              <a:t>Единство подходов к организации учебной </a:t>
            </a:r>
            <a:r>
              <a:rPr lang="en-US" smtClean="0">
                <a:solidFill>
                  <a:schemeClr val="hlink"/>
                </a:solidFill>
              </a:rPr>
              <a:t/>
            </a:r>
            <a:br>
              <a:rPr lang="en-US" smtClean="0">
                <a:solidFill>
                  <a:schemeClr val="hlink"/>
                </a:solidFill>
              </a:rPr>
            </a:br>
            <a:r>
              <a:rPr lang="ru-RU" smtClean="0">
                <a:solidFill>
                  <a:schemeClr val="hlink"/>
                </a:solidFill>
              </a:rPr>
              <a:t>и внеурочной  деятельности</a:t>
            </a:r>
            <a:endParaRPr lang="ru-RU" sz="2800" smtClean="0">
              <a:solidFill>
                <a:schemeClr val="hlink"/>
              </a:solidFill>
            </a:endParaRP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районных и городских конкурсах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Районный конкурс ЮИД « Безопасное колесо» -3 место, городской уровень: призеры</a:t>
            </a:r>
          </a:p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3" descr="C:\Users\Marina\Desktop\4ВРабочая программа 2017-2018\фото 4в\IMG-20180320-WA001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292600"/>
            <a:ext cx="38576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C:\Users\Marina\Desktop\4ВРабочая программа 2017-2018\фото 4в\IMG-20180318-WA00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1484313"/>
            <a:ext cx="4608513" cy="5184775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Олимпиада по математике</a:t>
            </a:r>
          </a:p>
        </p:txBody>
      </p:sp>
      <p:sp>
        <p:nvSpPr>
          <p:cNvPr id="5017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Дипломом победителя олимпиады по математике награжден Лобачев Е.,2017г. </a:t>
            </a:r>
          </a:p>
        </p:txBody>
      </p:sp>
      <p:pic>
        <p:nvPicPr>
          <p:cNvPr id="50179" name="Picture 2" descr="D:\oldcomp\Documents\рабочая программа 2 в 2015-2016\проекты фото 2 кл\CAM036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00213"/>
            <a:ext cx="4038600" cy="4321175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Всероссийский конкурс </a:t>
            </a:r>
          </a:p>
        </p:txBody>
      </p:sp>
      <p:sp>
        <p:nvSpPr>
          <p:cNvPr id="51202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</p:txBody>
      </p:sp>
      <p:sp>
        <p:nvSpPr>
          <p:cNvPr id="51203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Музагитов Мухаммет -1 место во Всероссийском конкурсе « Умка» среди учащихся начальных классов общеобразовательных учреждений</a:t>
            </a:r>
          </a:p>
        </p:txBody>
      </p:sp>
      <p:sp>
        <p:nvSpPr>
          <p:cNvPr id="51204" name="AutoShape 8" descr="CAM00196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6675" y="17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AutoShape 10" descr="CAM00196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6675" y="17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51206" name="Picture 11" descr="CAM001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484313"/>
            <a:ext cx="44640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Рисунок 7" descr="20180314_11275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484313"/>
            <a:ext cx="46450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Всероссийский конкурс </a:t>
            </a:r>
            <a:endParaRPr lang="ru-RU" smtClean="0"/>
          </a:p>
        </p:txBody>
      </p:sp>
      <p:sp>
        <p:nvSpPr>
          <p:cNvPr id="5222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Аракелян Лилия- 2 место во Всероссийском конкурсе « Умка» среди учащихся начальных классов общеобразовательных учреждений</a:t>
            </a:r>
          </a:p>
          <a:p>
            <a:pPr eaLnBrk="1" hangingPunct="1"/>
            <a:endParaRPr lang="ru-RU" smtClean="0"/>
          </a:p>
        </p:txBody>
      </p:sp>
      <p:pic>
        <p:nvPicPr>
          <p:cNvPr id="52227" name="Picture 2" descr="D:\oldcomp\Documents\рабочая программа 2 в 2015-2016\проекты фото 2 кл\CAM035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00213"/>
            <a:ext cx="4038600" cy="4537075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</a:p>
        </p:txBody>
      </p:sp>
      <p:sp>
        <p:nvSpPr>
          <p:cNvPr id="5325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Всероссийский конкурс « КИТ-компьютеры,информатика, технологии» Афанасьева Милана -1 место.</a:t>
            </a:r>
          </a:p>
        </p:txBody>
      </p:sp>
      <p:pic>
        <p:nvPicPr>
          <p:cNvPr id="53251" name="Picture 4" descr="C:\Users\Marina\Desktop\4ВРабочая программа 2017-2018\фото 4в\20180314_1128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557338"/>
            <a:ext cx="4038600" cy="4751387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Всероссийский конкурс по английскому языку</a:t>
            </a:r>
            <a:endParaRPr lang="ru-RU" dirty="0"/>
          </a:p>
        </p:txBody>
      </p:sp>
      <p:sp>
        <p:nvSpPr>
          <p:cNvPr id="5427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Лобачев Евгений -1 место</a:t>
            </a:r>
          </a:p>
        </p:txBody>
      </p:sp>
      <p:pic>
        <p:nvPicPr>
          <p:cNvPr id="54275" name="Picture 2" descr="C:\Users\Marina\Desktop\4ВРабочая программа 2017-2018\фото 4в\IMG-20180318-WA00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628775"/>
            <a:ext cx="4038600" cy="460851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Школьный конкурс</a:t>
            </a:r>
          </a:p>
        </p:txBody>
      </p:sp>
      <p:sp>
        <p:nvSpPr>
          <p:cNvPr id="5529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Школьный конкурс « Смотра и песни»- 2место</a:t>
            </a:r>
          </a:p>
        </p:txBody>
      </p:sp>
      <p:pic>
        <p:nvPicPr>
          <p:cNvPr id="55299" name="Picture 2" descr="C:\Users\Marina\Desktop\4ВРабочая программа 2017-2018\фото 4в\20180227_1206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628775"/>
            <a:ext cx="4824412" cy="4537075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Участники городской конференции по татарскому языку «Творчество  Ф. Яруллина»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2" name="Picture 2" descr="D:\oldcomp\Documents\рабочая программа 2 в 2015-2016\проекты фото 2 кл\CAM035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989138"/>
            <a:ext cx="4038600" cy="3816350"/>
          </a:xfrm>
        </p:spPr>
      </p:pic>
      <p:pic>
        <p:nvPicPr>
          <p:cNvPr id="56323" name="Picture 4" descr="D:\oldcomp\Documents\рабочая программа 2 в 2015-2016\проекты фото 2 кл\CAM037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1916113"/>
            <a:ext cx="4038600" cy="38893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Кл. руководитель 4В класса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/>
          <a:p>
            <a:pPr>
              <a:defRPr/>
            </a:pPr>
            <a:fld id="{E0029D2A-FAF2-476A-A02A-146C564B373F}" type="slidenum">
              <a:rPr lang="ru-RU">
                <a:solidFill>
                  <a:schemeClr val="accent1">
                    <a:shade val="75000"/>
                  </a:schemeClr>
                </a:solidFill>
                <a:latin typeface="Times New Roman" pitchFamily="18" charset="0"/>
              </a:rPr>
              <a:pPr>
                <a:defRPr/>
              </a:pPr>
              <a:t>4</a:t>
            </a:fld>
            <a:endParaRPr lang="ru-RU" dirty="0">
              <a:solidFill>
                <a:schemeClr val="accent1">
                  <a:shade val="7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16387" name="Picture 7" descr="SAM_1181"/>
          <p:cNvPicPr>
            <a:picLocks noChangeAspect="1" noChangeArrowheads="1"/>
          </p:cNvPicPr>
          <p:nvPr/>
        </p:nvPicPr>
        <p:blipFill>
          <a:blip r:embed="rId2"/>
          <a:srcRect l="7874" t="10382" r="7611" b="13065"/>
          <a:stretch>
            <a:fillRect/>
          </a:stretch>
        </p:blipFill>
        <p:spPr bwMode="auto">
          <a:xfrm>
            <a:off x="3276600" y="3716338"/>
            <a:ext cx="472122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4" descr="CAM0452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86407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Международная олимпиада по татарскому языку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Дипломом 1 степени награжден Музагитов М.(рук-ль: Хузина А. А.)</a:t>
            </a:r>
          </a:p>
        </p:txBody>
      </p:sp>
      <p:pic>
        <p:nvPicPr>
          <p:cNvPr id="57347" name="Picture 2" descr="D:\oldcomp\Documents\рабочая программа 2 в 2015-2016\проекты фото 2 кл\CAM0379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73238"/>
            <a:ext cx="4038600" cy="4319587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Конкурс рисунков, </a:t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посвященных творчеству Г. Тукая</a:t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endParaRPr lang="ru-RU" sz="3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Почетной грамотой МБОУ « Школа №103» , 1 место</a:t>
            </a:r>
          </a:p>
          <a:p>
            <a:pPr eaLnBrk="1" hangingPunct="1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награждена Нестеренко М</a:t>
            </a:r>
          </a:p>
        </p:txBody>
      </p:sp>
      <p:pic>
        <p:nvPicPr>
          <p:cNvPr id="58371" name="Picture 2" descr="D:\oldcomp\Documents\рабочая программа 2 в 2015-2016\проекты фото 2 кл\CAM037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628775"/>
            <a:ext cx="4038600" cy="4464050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Внеклассная работа </a:t>
            </a:r>
          </a:p>
        </p:txBody>
      </p:sp>
      <p:sp>
        <p:nvSpPr>
          <p:cNvPr id="5939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Кружок « Сценическое искусство»(руководитель: Голикова В. К.)</a:t>
            </a:r>
          </a:p>
        </p:txBody>
      </p:sp>
      <p:pic>
        <p:nvPicPr>
          <p:cNvPr id="59395" name="Picture 2" descr="C:\Users\Marina\Desktop\4ВРабочая программа 2017-2018\фото 4в\IMG-20180318-WA00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628775"/>
            <a:ext cx="4679950" cy="4824413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Сценическое искусство</a:t>
            </a:r>
          </a:p>
        </p:txBody>
      </p:sp>
      <p:sp>
        <p:nvSpPr>
          <p:cNvPr id="6041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0419" name="Picture 3" descr="D:\oldcomp\Documents\рабочая программа 2 в 2015-2016\проекты фото 2 кл\CAM037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6088" y="1484313"/>
            <a:ext cx="6959600" cy="4608512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Занимательная лингвистика</a:t>
            </a:r>
          </a:p>
        </p:txBody>
      </p:sp>
      <p:sp>
        <p:nvSpPr>
          <p:cNvPr id="6144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4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44" name="Picture 6" descr="еге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144000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Занимательная математика</a:t>
            </a:r>
          </a:p>
        </p:txBody>
      </p:sp>
      <p:sp>
        <p:nvSpPr>
          <p:cNvPr id="6246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246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2468" name="Picture 6" descr="еге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91440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Спортивное направление</a:t>
            </a:r>
          </a:p>
        </p:txBody>
      </p:sp>
      <p:sp>
        <p:nvSpPr>
          <p:cNvPr id="6349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Районный уровень-2 место Измайлов Данияр в личном первенстве по стрельбе из пневматической винтовки, 2014 г.</a:t>
            </a:r>
          </a:p>
        </p:txBody>
      </p:sp>
      <p:pic>
        <p:nvPicPr>
          <p:cNvPr id="63491" name="Picture 2" descr="D:\oldcomp\Documents\рабочая программа 2 в 2015-2016\проекты фото 2 кл\CAM034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00213"/>
            <a:ext cx="4038600" cy="4321175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Спортивная гимнастика</a:t>
            </a:r>
          </a:p>
        </p:txBody>
      </p:sp>
      <p:sp>
        <p:nvSpPr>
          <p:cNvPr id="6451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Дипломом городского конкурса по спортивной гимнастики награжден Галимов М., 2 место.</a:t>
            </a:r>
          </a:p>
        </p:txBody>
      </p:sp>
      <p:pic>
        <p:nvPicPr>
          <p:cNvPr id="64515" name="Picture 2" descr="D:\oldcomp\Documents\Рвбочая программа 1 в класс 2014-2015\фото конкурсы\районные конкурсы\CAM0149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00213"/>
            <a:ext cx="4038600" cy="4465637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Музыкальное направление</a:t>
            </a:r>
          </a:p>
        </p:txBody>
      </p:sp>
      <p:sp>
        <p:nvSpPr>
          <p:cNvPr id="6553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Всероссийский конкурс –фестиваль музыкально-художественного творчества, Диплом лауреата 3 степени, Нестеренко М, Мыжинская Ю.</a:t>
            </a:r>
          </a:p>
        </p:txBody>
      </p:sp>
      <p:pic>
        <p:nvPicPr>
          <p:cNvPr id="65539" name="Picture 2" descr="D:\oldcomp\Documents\рабочая программа 2 в 2015-2016\проекты фото 2 кл\CAM0376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844675"/>
            <a:ext cx="4038600" cy="4321175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Музыкальное направление</a:t>
            </a:r>
            <a:endParaRPr lang="ru-RU" smtClean="0"/>
          </a:p>
        </p:txBody>
      </p:sp>
      <p:sp>
        <p:nvSpPr>
          <p:cNvPr id="66562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  <p:sp>
        <p:nvSpPr>
          <p:cNvPr id="66563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Гордеева  Яна  участвовала вместе с танцевальным коллективом "Айкарам" на V городском конкурсе -фестивале "Волшебный мир танца", организованном Мэрии Казани и Комитетом по делам детей и молодежи , награждена Грамотой и является Лауреатом 1степени. </a:t>
            </a:r>
          </a:p>
        </p:txBody>
      </p:sp>
      <p:pic>
        <p:nvPicPr>
          <p:cNvPr id="66564" name="Picture 8" descr="6351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00213"/>
            <a:ext cx="403225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/>
              <a:t>Качество обучения</a:t>
            </a:r>
            <a:br>
              <a:rPr lang="ru-RU" sz="3400" smtClean="0"/>
            </a:br>
            <a:r>
              <a:rPr lang="ru-RU" sz="3400" smtClean="0"/>
              <a:t>% обучающихся  на «4» и «5» 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Класс 4 В (23 чел):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Отличники-4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Ударники-14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Успевают на «3» и «4»-5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Качество- 78%</a:t>
            </a:r>
          </a:p>
          <a:p>
            <a:pPr eaLnBrk="1" hangingPunct="1">
              <a:lnSpc>
                <a:spcPct val="80000"/>
              </a:lnSpc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2" descr="C:\Users\Marina\Desktop\4ВРабочая программа 2017-2018\фото 4в\IMG-20180318-WA00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3573463"/>
            <a:ext cx="494347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Музыкальное направление</a:t>
            </a:r>
            <a:endParaRPr lang="ru-RU" smtClean="0"/>
          </a:p>
        </p:txBody>
      </p:sp>
      <p:sp>
        <p:nvSpPr>
          <p:cNvPr id="67586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400" smtClean="0"/>
          </a:p>
        </p:txBody>
      </p:sp>
      <p:sp>
        <p:nvSpPr>
          <p:cNvPr id="67587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Гордеева Яна награждена Дипломом лауреата 3 степени в номинации "Эстрадный танец" на 7 Открытом Поволжском конкурсе эстрадного мастерства детских и юношеских творческих коллективов "TATARSTAN.ru". </a:t>
            </a:r>
          </a:p>
        </p:txBody>
      </p:sp>
      <p:pic>
        <p:nvPicPr>
          <p:cNvPr id="67588" name="Picture 8" descr="6606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410368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Эстетическое направление</a:t>
            </a:r>
          </a:p>
        </p:txBody>
      </p:sp>
      <p:sp>
        <p:nvSpPr>
          <p:cNvPr id="6861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Городской конкурс рисунков , посвященный Дню космонавтики, Измайлов Д -2 место.</a:t>
            </a:r>
          </a:p>
        </p:txBody>
      </p:sp>
      <p:pic>
        <p:nvPicPr>
          <p:cNvPr id="68611" name="Picture 3" descr="D:\oldcomp\Documents\рабочая программа 2 в 2015-2016\проекты фото 2 кл\CAM037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557338"/>
            <a:ext cx="4475163" cy="4464050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Экологическое воспитание</a:t>
            </a:r>
          </a:p>
        </p:txBody>
      </p:sp>
      <p:sp>
        <p:nvSpPr>
          <p:cNvPr id="6963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Первый городской экологический фестиваль-конкурс детского и юношеского творчества «Зеленая планета», Дипломом лауреата 1 степени награждена Шайхутдинова А.</a:t>
            </a:r>
          </a:p>
        </p:txBody>
      </p:sp>
      <p:pic>
        <p:nvPicPr>
          <p:cNvPr id="69635" name="Picture 2" descr="D:\oldcomp\Documents\Рвбочая программа 1 в класс 2014-2015\фото конкурсы\районные конкурсы\CAM011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00213"/>
            <a:ext cx="4038600" cy="4392612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воспитание:участие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в параде , посвященном Дню Победы «Бессмертный полк»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58" name="Picture 2" descr="D:\oldcomp\Documents\рабочая программа 2 в 2015-2016\проекты фото 2 кл\CAM038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347913"/>
            <a:ext cx="4038600" cy="3028950"/>
          </a:xfrm>
        </p:spPr>
      </p:pic>
      <p:pic>
        <p:nvPicPr>
          <p:cNvPr id="70659" name="Picture 3" descr="D:\oldcomp\Documents\рабочая программа 2 в 2015-2016\проекты фото 2 кл\CAM038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Внеклассные мероприятия</a:t>
            </a:r>
          </a:p>
        </p:txBody>
      </p:sp>
      <p:sp>
        <p:nvSpPr>
          <p:cNvPr id="71682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683" name="Picture 2" descr="C:\Users\Marina\Desktop\4ВРабочая программа 2017-2018\фото 4в\IMG-20180215-WA0002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484313"/>
            <a:ext cx="8137525" cy="4537075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Внеклассные мероприятия</a:t>
            </a:r>
          </a:p>
        </p:txBody>
      </p:sp>
      <p:sp>
        <p:nvSpPr>
          <p:cNvPr id="7270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2707" name="Picture 2" descr="C:\Users\Marina\Desktop\4ВРабочая программа 2017-2018\фото 4в\IMG-20180318-WA00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12875"/>
            <a:ext cx="7715250" cy="4968875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Шашко-шахматный турнир: 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Мыжинская Ю-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2 место в школе,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Афанасьева М.-3 место,2016г.шахматы.</a:t>
            </a:r>
            <a:endParaRPr lang="ru-RU" sz="2400" smtClean="0"/>
          </a:p>
        </p:txBody>
      </p:sp>
      <p:pic>
        <p:nvPicPr>
          <p:cNvPr id="73730" name="Picture 2" descr="D:\oldcomp\Documents\рабочая программа 2 в 2015-2016\проекты фото 2 кл\CAM0354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844675"/>
            <a:ext cx="4681538" cy="4210050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Шашко-шахматный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турнир: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4754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74755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Хабибуллин Карим и Афанасьева Милана заняли  Первое место в школе в шашко-шахматном турнире (шашки). </a:t>
            </a:r>
          </a:p>
        </p:txBody>
      </p:sp>
      <p:pic>
        <p:nvPicPr>
          <p:cNvPr id="74756" name="Picture 8" descr="6606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00213"/>
            <a:ext cx="403225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666750"/>
          </a:xfrm>
        </p:spPr>
        <p:txBody>
          <a:bodyPr/>
          <a:lstStyle/>
          <a:p>
            <a:pPr eaLnBrk="1" hangingPunct="1"/>
            <a:r>
              <a:rPr lang="ru-RU" sz="3200" smtClean="0"/>
              <a:t>Работа с родителями: Спортивный конкурс </a:t>
            </a:r>
            <a:br>
              <a:rPr lang="ru-RU" sz="3200" smtClean="0"/>
            </a:br>
            <a:r>
              <a:rPr lang="ru-RU" sz="3200" smtClean="0"/>
              <a:t>« Папа, мама, я-спортивная семья»</a:t>
            </a:r>
            <a:br>
              <a:rPr lang="ru-RU" sz="3200" smtClean="0"/>
            </a:br>
            <a:r>
              <a:rPr lang="ru-RU" sz="3200" smtClean="0"/>
              <a:t>1 место в школе.</a:t>
            </a:r>
          </a:p>
        </p:txBody>
      </p:sp>
      <p:pic>
        <p:nvPicPr>
          <p:cNvPr id="75778" name="Picture 3" descr="D:\oldcomp\Documents\рабочая программа 2 в 2015-2016\проекты фото 2 кл\CAM036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Работа с родителями :</a:t>
            </a:r>
            <a:r>
              <a:rPr lang="ru-RU" dirty="0"/>
              <a:t>п</a:t>
            </a:r>
            <a:r>
              <a:rPr lang="ru-RU" dirty="0" smtClean="0"/>
              <a:t>осещение театров, музеев, выставок.</a:t>
            </a:r>
            <a:endParaRPr lang="ru-RU" dirty="0"/>
          </a:p>
        </p:txBody>
      </p:sp>
      <p:pic>
        <p:nvPicPr>
          <p:cNvPr id="76802" name="Picture 2" descr="D:\oldcomp\Documents\рабочая программа 2 в 2015-2016\проекты фото 2 кл\CAM0364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050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1026" name="Object 2051"/>
          <p:cNvGraphicFramePr>
            <a:graphicFrameLocks noChangeAspect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Фотография Photo Editor" r:id="rId3" imgW="9142857" imgH="6857143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Облагораживание пришкольной территории</a:t>
            </a:r>
            <a:endParaRPr lang="ru-RU" dirty="0"/>
          </a:p>
        </p:txBody>
      </p:sp>
      <p:pic>
        <p:nvPicPr>
          <p:cNvPr id="77826" name="Содержимое 3" descr="CAM0584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Совместный летний отдых в Крыму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8851" name="Picture 4" descr="SAM_14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878522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9874" name="Picture 2" descr="C:\Users\Marina\Desktop\4ВРабочая программа 2017-2018\фото 4в\20180215_09324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76250"/>
            <a:ext cx="8713788" cy="5649913"/>
          </a:xfrm>
        </p:spPr>
      </p:pic>
      <p:pic>
        <p:nvPicPr>
          <p:cNvPr id="79875" name="Рисунок 5" descr="IMG-20180318-WA005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3375"/>
            <a:ext cx="878522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0898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0899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50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cap="all" dirty="0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УМК «Планета знаний» состоит из:</a:t>
            </a:r>
          </a:p>
        </p:txBody>
      </p:sp>
      <p:sp>
        <p:nvSpPr>
          <p:cNvPr id="2" name="Rectangle 2051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chemeClr val="hlink"/>
                </a:solidFill>
              </a:rPr>
              <a:t>учебников;</a:t>
            </a:r>
          </a:p>
          <a:p>
            <a:pPr eaLnBrk="1" hangingPunct="1"/>
            <a:r>
              <a:rPr lang="ru-RU" sz="3600" smtClean="0">
                <a:solidFill>
                  <a:schemeClr val="hlink"/>
                </a:solidFill>
              </a:rPr>
              <a:t>рабочих тетрадей;</a:t>
            </a:r>
          </a:p>
          <a:p>
            <a:pPr eaLnBrk="1" hangingPunct="1"/>
            <a:r>
              <a:rPr lang="ru-RU" sz="3600" smtClean="0">
                <a:solidFill>
                  <a:schemeClr val="hlink"/>
                </a:solidFill>
              </a:rPr>
              <a:t>дидактических и методических пособий.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152400"/>
            <a:ext cx="7620000" cy="1219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cap="all" dirty="0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Основная особенность УМК заключается в его </a:t>
            </a:r>
            <a:r>
              <a:rPr lang="ru-RU" sz="2800" b="1" cap="all" dirty="0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целостности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1447800"/>
            <a:ext cx="7620000" cy="4419600"/>
          </a:xfrm>
        </p:spPr>
        <p:txBody>
          <a:bodyPr/>
          <a:lstStyle/>
          <a:p>
            <a:pPr algn="just" eaLnBrk="1" hangingPunct="1"/>
            <a:r>
              <a:rPr lang="ru-RU" smtClean="0">
                <a:solidFill>
                  <a:schemeClr val="hlink"/>
                </a:solidFill>
              </a:rPr>
              <a:t>единство подходов; </a:t>
            </a:r>
          </a:p>
          <a:p>
            <a:pPr algn="just" eaLnBrk="1" hangingPunct="1"/>
            <a:r>
              <a:rPr lang="ru-RU" smtClean="0">
                <a:solidFill>
                  <a:schemeClr val="hlink"/>
                </a:solidFill>
              </a:rPr>
              <a:t>единстве структуры учебников и рабочих тетрадей по всем классам и предметам;</a:t>
            </a:r>
          </a:p>
          <a:p>
            <a:pPr algn="just" eaLnBrk="1" hangingPunct="1"/>
            <a:r>
              <a:rPr lang="ru-RU" smtClean="0">
                <a:solidFill>
                  <a:schemeClr val="hlink"/>
                </a:solidFill>
              </a:rPr>
              <a:t>единстве сквозных линий типовых заданий;</a:t>
            </a:r>
          </a:p>
          <a:p>
            <a:pPr algn="just" eaLnBrk="1" hangingPunct="1"/>
            <a:r>
              <a:rPr lang="ru-RU" smtClean="0">
                <a:solidFill>
                  <a:schemeClr val="hlink"/>
                </a:solidFill>
              </a:rPr>
              <a:t>единстве подходов к организации учебной и внеурочной деятельности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cap="all" dirty="0"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sz="3600" cap="all" dirty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3600" cap="all" dirty="0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УМК «Планета знаний:</a:t>
            </a:r>
            <a:br>
              <a:rPr lang="ru-RU" sz="3600" cap="all" dirty="0">
                <a:solidFill>
                  <a:schemeClr val="hlink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sz="3600" cap="all" dirty="0">
              <a:solidFill>
                <a:schemeClr val="hlink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ru-RU" sz="2400" smtClean="0">
                <a:solidFill>
                  <a:schemeClr val="hlink"/>
                </a:solidFill>
              </a:rPr>
              <a:t>создает пространство для самостоятельной деятельности учащихся;</a:t>
            </a:r>
          </a:p>
          <a:p>
            <a:pPr eaLnBrk="1" hangingPunct="1">
              <a:buFontTx/>
              <a:buChar char="-"/>
            </a:pPr>
            <a:r>
              <a:rPr lang="ru-RU" sz="2400" smtClean="0">
                <a:solidFill>
                  <a:schemeClr val="hlink"/>
                </a:solidFill>
              </a:rPr>
              <a:t>ориентирован на работу с детьми разного уровня подготовленности  и темпа развития;</a:t>
            </a:r>
          </a:p>
          <a:p>
            <a:pPr eaLnBrk="1" hangingPunct="1">
              <a:buFontTx/>
              <a:buChar char="-"/>
            </a:pPr>
            <a:r>
              <a:rPr lang="ru-RU" sz="2400" smtClean="0">
                <a:solidFill>
                  <a:schemeClr val="hlink"/>
                </a:solidFill>
              </a:rPr>
              <a:t>предоставляет условия для формирования умения делать осознанный выбор.</a:t>
            </a:r>
          </a:p>
          <a:p>
            <a:pPr eaLnBrk="1" hangingPunct="1"/>
            <a:endParaRPr lang="ru-RU" sz="24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876</Words>
  <Application>Microsoft Office PowerPoint</Application>
  <PresentationFormat>Экран (4:3)</PresentationFormat>
  <Paragraphs>112</Paragraphs>
  <Slides>63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63</vt:i4>
      </vt:variant>
    </vt:vector>
  </HeadingPairs>
  <TitlesOfParts>
    <vt:vector size="69" baseType="lpstr">
      <vt:lpstr>Arial</vt:lpstr>
      <vt:lpstr>Calibri</vt:lpstr>
      <vt:lpstr>Times New Roman</vt:lpstr>
      <vt:lpstr>Тема Office</vt:lpstr>
      <vt:lpstr>Фотография Photo Editor</vt:lpstr>
      <vt:lpstr>Clip</vt:lpstr>
      <vt:lpstr>Андреева Марина Владимировна</vt:lpstr>
      <vt:lpstr>Сведения об учителе </vt:lpstr>
      <vt:lpstr>Государственные и отраслевые награды </vt:lpstr>
      <vt:lpstr>Кл. руководитель 4В класса</vt:lpstr>
      <vt:lpstr>Качество обучения % обучающихся  на «4» и «5»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ПРОЕКТ  «Мир творчества»</vt:lpstr>
      <vt:lpstr>Проект « Вычислительные машины»</vt:lpstr>
      <vt:lpstr>Проект « Вычислительные машины»</vt:lpstr>
      <vt:lpstr>Проект « Вычислительные машины»</vt:lpstr>
      <vt:lpstr>Проект по окружающему миру</vt:lpstr>
      <vt:lpstr>Проект по математике  « Свойства площади»</vt:lpstr>
      <vt:lpstr>Проект по математике  « Свойства площади»</vt:lpstr>
      <vt:lpstr>Проект по литературному чтению « Сказки народов мира»</vt:lpstr>
      <vt:lpstr>Проект по литературному чтению « Сказки народов мира»</vt:lpstr>
      <vt:lpstr>Проект по английскому языку « Animals»</vt:lpstr>
      <vt:lpstr>Проект по технологии : «День птиц»</vt:lpstr>
      <vt:lpstr>Проект: «Осень , глазами детей»</vt:lpstr>
      <vt:lpstr>Исследовательская деятельность</vt:lpstr>
      <vt:lpstr>Слайд 30</vt:lpstr>
      <vt:lpstr>Слайд 31</vt:lpstr>
      <vt:lpstr>Участие в районных и городских конкурсах</vt:lpstr>
      <vt:lpstr>Олимпиада по математике</vt:lpstr>
      <vt:lpstr>Всероссийский конкурс </vt:lpstr>
      <vt:lpstr>Всероссийский конкурс </vt:lpstr>
      <vt:lpstr>Всероссийский уровень</vt:lpstr>
      <vt:lpstr>Всероссийский конкурс по английскому языку</vt:lpstr>
      <vt:lpstr>Школьный конкурс</vt:lpstr>
      <vt:lpstr>Участники городской конференции по татарскому языку «Творчество  Ф. Яруллина» </vt:lpstr>
      <vt:lpstr>Международная олимпиада по татарскому языку </vt:lpstr>
      <vt:lpstr>Конкурс рисунков,  посвященных творчеству Г. Тукая </vt:lpstr>
      <vt:lpstr>Внеклассная работа </vt:lpstr>
      <vt:lpstr>Сценическое искусство</vt:lpstr>
      <vt:lpstr>Занимательная лингвистика</vt:lpstr>
      <vt:lpstr>Занимательная математика</vt:lpstr>
      <vt:lpstr>Спортивное направление</vt:lpstr>
      <vt:lpstr>Спортивная гимнастика</vt:lpstr>
      <vt:lpstr>Музыкальное направление</vt:lpstr>
      <vt:lpstr>Музыкальное направление</vt:lpstr>
      <vt:lpstr>Музыкальное направление</vt:lpstr>
      <vt:lpstr>Эстетическое направление</vt:lpstr>
      <vt:lpstr>Экологическое воспитание</vt:lpstr>
      <vt:lpstr>Патриотическое воспитание:участие в параде , посвященном Дню Победы «Бессмертный полк» </vt:lpstr>
      <vt:lpstr>Внеклассные мероприятия</vt:lpstr>
      <vt:lpstr>Внеклассные мероприятия</vt:lpstr>
      <vt:lpstr>Шашко-шахматный турнир:  Мыжинская Ю- 2 место в школе, Афанасьева М.-3 место,2016г.шахматы.</vt:lpstr>
      <vt:lpstr>Шашко-шахматный турнир:  </vt:lpstr>
      <vt:lpstr>Работа с родителями: Спортивный конкурс  « Папа, мама, я-спортивная семья» 1 место в школе.</vt:lpstr>
      <vt:lpstr>Работа с родителями :посещение театров, музеев, выставок.</vt:lpstr>
      <vt:lpstr>Облагораживание пришкольной территории</vt:lpstr>
      <vt:lpstr>Совместный летний отдых в Крыму</vt:lpstr>
      <vt:lpstr>Слайд 62</vt:lpstr>
      <vt:lpstr>Слайд 63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Андреева Марина Владимировна</dc:title>
  <dc:creator>Marina</dc:creator>
  <cp:lastModifiedBy>учитель</cp:lastModifiedBy>
  <cp:revision>32</cp:revision>
  <dcterms:created xsi:type="dcterms:W3CDTF">2018-04-08T17:48:28Z</dcterms:created>
  <dcterms:modified xsi:type="dcterms:W3CDTF">2018-04-19T10:53:29Z</dcterms:modified>
</cp:coreProperties>
</file>